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1" r:id="rId9"/>
    <p:sldId id="262" r:id="rId10"/>
    <p:sldId id="265" r:id="rId11"/>
    <p:sldId id="267" r:id="rId12"/>
    <p:sldId id="268" r:id="rId13"/>
    <p:sldId id="266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658A31-8AFF-46EC-A78E-D56BF7B94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DEF0C10-7DAD-4E76-9ECD-395C76840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6948A10-8B6E-4CCD-8A30-6BF4738E3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D0E22-BD5F-4BF2-BC10-E4DC55EA5609}" type="datetimeFigureOut">
              <a:rPr lang="pl-PL" smtClean="0"/>
              <a:t>2020-10-04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23BC80E-595D-4B52-8BCF-069E49A22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EE57A17-5B32-41AA-B63F-69818DFA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BEE8-EE58-4258-9B09-8FF0F2E179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681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409FD6-073F-4B43-90B3-273BB419C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EE338AE-2E86-43C4-BA68-66A487AEB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AA99206-FFE0-4A67-942B-4ED70D744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D0E22-BD5F-4BF2-BC10-E4DC55EA5609}" type="datetimeFigureOut">
              <a:rPr lang="pl-PL" smtClean="0"/>
              <a:t>2020-10-04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38E4180-A24B-434C-B691-59F0895D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3D4831B-95DD-4609-B697-1FC1F4D13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BEE8-EE58-4258-9B09-8FF0F2E179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28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C7337F3-C3EA-4F5C-B18A-D7D341A97D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1853B51-A655-455B-96D1-5D92CFC59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2F6E7FC-D764-4CE7-9DCA-B5C8B023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D0E22-BD5F-4BF2-BC10-E4DC55EA5609}" type="datetimeFigureOut">
              <a:rPr lang="pl-PL" smtClean="0"/>
              <a:t>2020-10-04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64A48F-4FDA-4EA5-B67D-63E185FE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46419C2-C7FB-4701-A615-320D5C02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BEE8-EE58-4258-9B09-8FF0F2E179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802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2DBEEB-774B-477C-B34E-B94363DA2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AEF594-4475-45E4-9BED-A0EF6F614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FDD557A-FE3B-456E-B90A-79EF7321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D0E22-BD5F-4BF2-BC10-E4DC55EA5609}" type="datetimeFigureOut">
              <a:rPr lang="pl-PL" smtClean="0"/>
              <a:t>2020-10-04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931B607-7B2B-4B98-BAAF-B4A7B2DBE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0E0E7FA-3F3E-445E-A1A4-E628C4F8A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BEE8-EE58-4258-9B09-8FF0F2E179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330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B6FF4A-51D6-449F-9506-E61E9CE0A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4757074-A34F-4C33-AA1B-3E03F5BDA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36D3720-EF3C-4057-B477-BED68FB8F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D0E22-BD5F-4BF2-BC10-E4DC55EA5609}" type="datetimeFigureOut">
              <a:rPr lang="pl-PL" smtClean="0"/>
              <a:t>2020-10-04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2C1D578-4588-4B64-B7F5-E69FEC4B7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46EC1DB-83B4-4A6A-B1EB-4037D1A20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BEE8-EE58-4258-9B09-8FF0F2E179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918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8EAE1A-F99E-40EA-A38F-ADEAC722F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51BCEE-4E2D-4B28-B977-9453A26991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CCD06B4-B138-403E-97B7-D8F9162FA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4E3B021-5C54-436F-A619-EF380A020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D0E22-BD5F-4BF2-BC10-E4DC55EA5609}" type="datetimeFigureOut">
              <a:rPr lang="pl-PL" smtClean="0"/>
              <a:t>2020-10-04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7381263-1E63-4699-8B82-0FC7BF2F0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8BF52F6-52CA-4995-A40F-E882A239F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BEE8-EE58-4258-9B09-8FF0F2E179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961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B1C467-2B6E-44B0-9430-B16D4DEF4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556395E-A6A3-4C0F-89FB-8608DF621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FA9769F-3423-4956-A84F-F29C28CB8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5C3D5EE-559C-461A-947C-94F75BA5D8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3F9F9CD-8DD1-4291-A159-7AD6E370C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955777F-DD7E-4ED8-9DDA-64781E6D8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D0E22-BD5F-4BF2-BC10-E4DC55EA5609}" type="datetimeFigureOut">
              <a:rPr lang="pl-PL" smtClean="0"/>
              <a:t>2020-10-04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A9CC2AA-3C24-4224-8B3E-95392E04F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06E6A7C-8EA7-461E-B6EE-A1AE9AE52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BEE8-EE58-4258-9B09-8FF0F2E179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7017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240D9D-54BB-47CC-94F3-5666338BB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2A8358D-F91D-418D-8579-65E4E644F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D0E22-BD5F-4BF2-BC10-E4DC55EA5609}" type="datetimeFigureOut">
              <a:rPr lang="pl-PL" smtClean="0"/>
              <a:t>2020-10-04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D474C2C-3731-43F8-AD9D-ACE9CACD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8EE7DBF-61D4-43DE-BA75-7EB895827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BEE8-EE58-4258-9B09-8FF0F2E179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92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85F58DF-E007-40E1-B9D2-D27091553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D0E22-BD5F-4BF2-BC10-E4DC55EA5609}" type="datetimeFigureOut">
              <a:rPr lang="pl-PL" smtClean="0"/>
              <a:t>2020-10-04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93C97E6-16D0-40AE-BCB5-9E297AA06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F5A0817-AF56-40E2-B575-CBA1BEE3E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BEE8-EE58-4258-9B09-8FF0F2E179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562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6B2514-1ABB-45C3-8257-30E12D60C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E6DED0-43A0-4CC8-A236-0E59583B6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E19B525-0D7A-4743-8756-3A43008DC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F5526D9-EEFD-440F-AF37-F969A0ED9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D0E22-BD5F-4BF2-BC10-E4DC55EA5609}" type="datetimeFigureOut">
              <a:rPr lang="pl-PL" smtClean="0"/>
              <a:t>2020-10-04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10E2AF3-346E-4776-B204-D979556A2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192B95A-C374-4BB2-A207-1F7CD1D4C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BEE8-EE58-4258-9B09-8FF0F2E179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132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183CD4-C474-4083-8E15-8620F102A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A4A068B-218F-43C7-97B9-0A01E75EA1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F895DD6-D291-4C70-A333-5481A9147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24A64DC-E6D7-446F-A7C7-99D717DBF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D0E22-BD5F-4BF2-BC10-E4DC55EA5609}" type="datetimeFigureOut">
              <a:rPr lang="pl-PL" smtClean="0"/>
              <a:t>2020-10-04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905E81E-2FC0-4099-9C5C-074B1F2E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259A6F0-BB5E-4CBB-818E-170725DFD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BEE8-EE58-4258-9B09-8FF0F2E179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204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C82350E-83F4-4A45-B211-6960F0817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50741FF-3D6A-4015-8C69-68070954C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94DF937-7867-4E6C-B088-CAEB2E253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D0E22-BD5F-4BF2-BC10-E4DC55EA5609}" type="datetimeFigureOut">
              <a:rPr lang="pl-PL" smtClean="0"/>
              <a:t>2020-10-04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36A26CD-5D9F-4CED-A227-7E2A7BB1E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3CC2BB0-022F-455C-AF66-52D172E55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9BEE8-EE58-4258-9B09-8FF0F2E179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943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41AF82-F86B-46E7-BBA1-8726705B3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pl-PL" dirty="0"/>
              <a:t>Resuscytacja </a:t>
            </a:r>
            <a:br>
              <a:rPr lang="pl-PL" dirty="0"/>
            </a:br>
            <a:r>
              <a:rPr lang="pl-PL" dirty="0"/>
              <a:t>krążeniowo-oddechowa</a:t>
            </a:r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F6AA9F1-59C2-47EC-93B3-6BA28C3C5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4297" y="6276586"/>
            <a:ext cx="5666938" cy="389257"/>
          </a:xfrm>
        </p:spPr>
        <p:txBody>
          <a:bodyPr anchor="t">
            <a:noAutofit/>
          </a:bodyPr>
          <a:lstStyle/>
          <a:p>
            <a:pPr algn="l"/>
            <a:r>
              <a:rPr lang="pl-PL" sz="1800" dirty="0"/>
              <a:t>Adam Gąsior, Jakub </a:t>
            </a:r>
            <a:r>
              <a:rPr lang="pl-PL" sz="1800" dirty="0" err="1"/>
              <a:t>Ignaszak</a:t>
            </a:r>
            <a:r>
              <a:rPr lang="pl-PL" sz="1800" dirty="0"/>
              <a:t>, Martyna Kozłowska, klasa 1c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esuscytacja krążeniowo-oddechowa - co to takiego? Jak i kiedy należy ją  wykonać?">
            <a:extLst>
              <a:ext uri="{FF2B5EF4-FFF2-40B4-BE49-F238E27FC236}">
                <a16:creationId xmlns:a16="http://schemas.microsoft.com/office/drawing/2014/main" id="{91702BAB-90B2-4ADB-9B02-96F9A43DEA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6" r="20289" b="-1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010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6BDCA6B-3C9C-4213-A0D9-30BD5F0B0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426302" cy="6858000"/>
          </a:xfrm>
          <a:custGeom>
            <a:avLst/>
            <a:gdLst>
              <a:gd name="connsiteX0" fmla="*/ 184095 w 8426302"/>
              <a:gd name="connsiteY0" fmla="*/ 6858000 h 6858000"/>
              <a:gd name="connsiteX1" fmla="*/ 8426302 w 8426302"/>
              <a:gd name="connsiteY1" fmla="*/ 6858000 h 6858000"/>
              <a:gd name="connsiteX2" fmla="*/ 8426302 w 8426302"/>
              <a:gd name="connsiteY2" fmla="*/ 0 h 6858000"/>
              <a:gd name="connsiteX3" fmla="*/ 2743435 w 8426302"/>
              <a:gd name="connsiteY3" fmla="*/ 0 h 6858000"/>
              <a:gd name="connsiteX4" fmla="*/ 2688451 w 8426302"/>
              <a:gd name="connsiteY4" fmla="*/ 37385 h 6858000"/>
              <a:gd name="connsiteX5" fmla="*/ 0 w 8426302"/>
              <a:gd name="connsiteY5" fmla="*/ 5321277 h 6858000"/>
              <a:gd name="connsiteX6" fmla="*/ 116943 w 8426302"/>
              <a:gd name="connsiteY6" fmla="*/ 65584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6302" h="6858000">
                <a:moveTo>
                  <a:pt x="184095" y="6858000"/>
                </a:moveTo>
                <a:lnTo>
                  <a:pt x="8426302" y="6858000"/>
                </a:lnTo>
                <a:lnTo>
                  <a:pt x="8426302" y="0"/>
                </a:lnTo>
                <a:lnTo>
                  <a:pt x="2743435" y="0"/>
                </a:lnTo>
                <a:lnTo>
                  <a:pt x="2688451" y="37385"/>
                </a:lnTo>
                <a:cubicBezTo>
                  <a:pt x="1058888" y="1225893"/>
                  <a:pt x="0" y="3149927"/>
                  <a:pt x="0" y="5321277"/>
                </a:cubicBezTo>
                <a:cubicBezTo>
                  <a:pt x="0" y="5744268"/>
                  <a:pt x="40184" y="6157873"/>
                  <a:pt x="116943" y="655848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DA12F62-867F-4684-B28B-E085D09DC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174932" cy="6858000"/>
          </a:xfrm>
          <a:custGeom>
            <a:avLst/>
            <a:gdLst>
              <a:gd name="connsiteX0" fmla="*/ 190266 w 8174932"/>
              <a:gd name="connsiteY0" fmla="*/ 6858000 h 6858000"/>
              <a:gd name="connsiteX1" fmla="*/ 8174932 w 8174932"/>
              <a:gd name="connsiteY1" fmla="*/ 6858000 h 6858000"/>
              <a:gd name="connsiteX2" fmla="*/ 8174932 w 8174932"/>
              <a:gd name="connsiteY2" fmla="*/ 0 h 6858000"/>
              <a:gd name="connsiteX3" fmla="*/ 2944847 w 8174932"/>
              <a:gd name="connsiteY3" fmla="*/ 0 h 6858000"/>
              <a:gd name="connsiteX4" fmla="*/ 2646373 w 8174932"/>
              <a:gd name="connsiteY4" fmla="*/ 196447 h 6858000"/>
              <a:gd name="connsiteX5" fmla="*/ 0 w 8174932"/>
              <a:gd name="connsiteY5" fmla="*/ 5321277 h 6858000"/>
              <a:gd name="connsiteX6" fmla="*/ 112445 w 8174932"/>
              <a:gd name="connsiteY6" fmla="*/ 65108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4932" h="6858000">
                <a:moveTo>
                  <a:pt x="190266" y="6858000"/>
                </a:moveTo>
                <a:lnTo>
                  <a:pt x="8174932" y="6858000"/>
                </a:lnTo>
                <a:lnTo>
                  <a:pt x="8174932" y="0"/>
                </a:lnTo>
                <a:lnTo>
                  <a:pt x="2944847" y="0"/>
                </a:lnTo>
                <a:lnTo>
                  <a:pt x="2646373" y="196447"/>
                </a:lnTo>
                <a:cubicBezTo>
                  <a:pt x="1044779" y="1335395"/>
                  <a:pt x="0" y="3206327"/>
                  <a:pt x="0" y="5321277"/>
                </a:cubicBezTo>
                <a:cubicBezTo>
                  <a:pt x="0" y="5727999"/>
                  <a:pt x="38639" y="6125696"/>
                  <a:pt x="112445" y="6510898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A3FF8AE-8CD2-46E5-9E6A-3A0C01573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234110"/>
            <a:ext cx="5936370" cy="4894481"/>
          </a:xfrm>
        </p:spPr>
        <p:txBody>
          <a:bodyPr anchor="b">
            <a:normAutofit/>
          </a:bodyPr>
          <a:lstStyle/>
          <a:p>
            <a:r>
              <a:rPr lang="pl-PL" sz="9000" dirty="0">
                <a:solidFill>
                  <a:srgbClr val="FFFFFF"/>
                </a:solidFill>
              </a:rPr>
              <a:t>KONIEC</a:t>
            </a:r>
            <a:br>
              <a:rPr lang="pl-PL" sz="7200" dirty="0">
                <a:solidFill>
                  <a:srgbClr val="FFFFFF"/>
                </a:solidFill>
              </a:rPr>
            </a:br>
            <a:br>
              <a:rPr lang="pl-PL" sz="7200" dirty="0">
                <a:solidFill>
                  <a:srgbClr val="FFFFFF"/>
                </a:solidFill>
              </a:rPr>
            </a:br>
            <a:r>
              <a:rPr lang="pl-PL" dirty="0">
                <a:solidFill>
                  <a:srgbClr val="FFFFFF"/>
                </a:solidFill>
              </a:rPr>
              <a:t>Dziękujemy           za wysłuchanie</a:t>
            </a:r>
          </a:p>
        </p:txBody>
      </p:sp>
    </p:spTree>
    <p:extLst>
      <p:ext uri="{BB962C8B-B14F-4D97-AF65-F5344CB8AC3E}">
        <p14:creationId xmlns:p14="http://schemas.microsoft.com/office/powerpoint/2010/main" val="972988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zym jest resuscytacja? Jak ją wykonać krok po kroku? | HelloZdrowie">
            <a:extLst>
              <a:ext uri="{FF2B5EF4-FFF2-40B4-BE49-F238E27FC236}">
                <a16:creationId xmlns:a16="http://schemas.microsoft.com/office/drawing/2014/main" id="{5C37A06B-3801-4EA5-B7CC-4443A02FBD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71" b="-1"/>
          <a:stretch/>
        </p:blipFill>
        <p:spPr bwMode="auto"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7EDE44A-08EB-4DE6-84BC-47715061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379" y="544564"/>
            <a:ext cx="4782458" cy="1325563"/>
          </a:xfrm>
        </p:spPr>
        <p:txBody>
          <a:bodyPr>
            <a:normAutofit/>
          </a:bodyPr>
          <a:lstStyle/>
          <a:p>
            <a:r>
              <a:rPr lang="pl-PL" dirty="0"/>
              <a:t>Co to jest RKO?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E024FA-3FB6-418D-B68F-5EBEE7FED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250831"/>
            <a:ext cx="4782458" cy="380283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400" b="1" dirty="0"/>
              <a:t>Resuscytacja krążeniowo-oddechowa (RKO) </a:t>
            </a:r>
            <a:r>
              <a:rPr lang="pl-PL" sz="2400" dirty="0"/>
              <a:t>to zespół działań, które należy wykonać u osoby, która straciła przytomność i nie oddycha. Schemat, zgodnie z którym trzeba postępować, obowiązuje na całym świecie i jest niezbędny, aby ocalić czyjeś życie. Trzeba sobie także zdawać sprawę, że za nieudzielenie pomocy osobie poszkodowanej grozi odpowiedzialność karna.</a:t>
            </a:r>
          </a:p>
        </p:txBody>
      </p:sp>
    </p:spTree>
    <p:extLst>
      <p:ext uri="{BB962C8B-B14F-4D97-AF65-F5344CB8AC3E}">
        <p14:creationId xmlns:p14="http://schemas.microsoft.com/office/powerpoint/2010/main" val="1901705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421121-5FB8-4D49-994B-AFFD5EA12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2949" y="163382"/>
            <a:ext cx="5259707" cy="1325563"/>
          </a:xfrm>
        </p:spPr>
        <p:txBody>
          <a:bodyPr>
            <a:normAutofit/>
          </a:bodyPr>
          <a:lstStyle/>
          <a:p>
            <a:r>
              <a:rPr lang="pl-PL" dirty="0"/>
              <a:t>Na czym polega RKO?</a:t>
            </a:r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048218-D890-46C4-85B8-EDF339F34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133" y="348122"/>
            <a:ext cx="4019607" cy="455867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400" dirty="0">
                <a:solidFill>
                  <a:schemeClr val="bg1"/>
                </a:solidFill>
              </a:rPr>
              <a:t>Celem resuscytacji jest utrzymanie przepływu krwi przez mózg i mięsień sercowy oraz przywrócenie czynności własnej układu krążenia. Natychmiastowe rozpoczęcie resuscytacji przez świadków zdarzenia zwiększa prawdopodobieństwo przeżycia </a:t>
            </a:r>
            <a:r>
              <a:rPr lang="pl-PL" sz="2400" b="1" dirty="0">
                <a:solidFill>
                  <a:schemeClr val="bg1"/>
                </a:solidFill>
              </a:rPr>
              <a:t>trzykrotnie</a:t>
            </a:r>
            <a:r>
              <a:rPr lang="pl-PL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C0E2AFB-ED04-483A-AC0E-5048BBF56285}"/>
              </a:ext>
            </a:extLst>
          </p:cNvPr>
          <p:cNvSpPr txBox="1"/>
          <p:nvPr/>
        </p:nvSpPr>
        <p:spPr>
          <a:xfrm>
            <a:off x="6997148" y="1352878"/>
            <a:ext cx="50225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2400" dirty="0"/>
              <a:t>Każdego roku tysiące kobiet i mężczyzn traci przytomność i umiera z powodu nagłego zatrzymania krążenia (NZK). Śmierci tej często można zapobiec, poprzez natychmiastowe rozpoczęcie resuscytacji krążeniowo‑oddechowej (RKO), czyli uciskanie klatki piersiowej i oddechy ratownicze. Jeżeli przed przyjazdem pogotowia ratunkowego połączymy RKO z automatyczną defibrylacją zewnętrzną (AED), szanse na przeżycie poszkodowanych diametralnie wzrastają.</a:t>
            </a:r>
          </a:p>
        </p:txBody>
      </p:sp>
      <p:pic>
        <p:nvPicPr>
          <p:cNvPr id="6" name="Obraz 5" descr="Obraz zawierający rysunek&#10;&#10;Opis wygenerowany automatycznie">
            <a:extLst>
              <a:ext uri="{FF2B5EF4-FFF2-40B4-BE49-F238E27FC236}">
                <a16:creationId xmlns:a16="http://schemas.microsoft.com/office/drawing/2014/main" id="{43DF0345-9264-456E-99E6-30C635DA9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5617"/>
            <a:ext cx="6997148" cy="233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9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ymbol zastępczy zawartości 5" descr="Obraz zawierający tekst&#10;&#10;Opis wygenerowany automatycznie">
            <a:extLst>
              <a:ext uri="{FF2B5EF4-FFF2-40B4-BE49-F238E27FC236}">
                <a16:creationId xmlns:a16="http://schemas.microsoft.com/office/drawing/2014/main" id="{3DBF328E-7268-4046-8FB8-41CCCC820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85" b="15517"/>
          <a:stretch/>
        </p:blipFill>
        <p:spPr>
          <a:xfrm>
            <a:off x="291548" y="1016390"/>
            <a:ext cx="6710290" cy="4825219"/>
          </a:xfr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D1D1B3D-E23B-4A07-A2A6-720FF7712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8929" y="2148841"/>
            <a:ext cx="4539175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/>
              <a:t>Schemat</a:t>
            </a:r>
            <a:r>
              <a:rPr lang="en-US" sz="6000" dirty="0"/>
              <a:t> </a:t>
            </a:r>
            <a:r>
              <a:rPr lang="en-US" sz="6000" dirty="0" err="1"/>
              <a:t>prowadzenia</a:t>
            </a:r>
            <a:r>
              <a:rPr lang="en-US" sz="6000" dirty="0"/>
              <a:t> </a:t>
            </a:r>
            <a:r>
              <a:rPr lang="en-US" sz="6000" dirty="0" err="1"/>
              <a:t>resuscytacji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26150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4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6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9E052B4-D87A-417C-A82D-A8AD06D9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6" y="244058"/>
            <a:ext cx="7569706" cy="1060736"/>
          </a:xfrm>
        </p:spPr>
        <p:txBody>
          <a:bodyPr anchor="ctr">
            <a:normAutofit/>
          </a:bodyPr>
          <a:lstStyle/>
          <a:p>
            <a:pPr algn="ctr"/>
            <a:r>
              <a:rPr lang="pl-PL" dirty="0"/>
              <a:t>RKO u osoby dorosłej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293E86-D7EC-41B7-AF03-F250E0D6F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279" y="1456087"/>
            <a:ext cx="8839200" cy="4943387"/>
          </a:xfrm>
        </p:spPr>
        <p:txBody>
          <a:bodyPr anchor="t">
            <a:noAutofit/>
          </a:bodyPr>
          <a:lstStyle/>
          <a:p>
            <a:pPr marL="0" indent="0" algn="ctr" fontAlgn="base">
              <a:buNone/>
            </a:pPr>
            <a:r>
              <a:rPr lang="pl-PL" sz="2400" dirty="0"/>
              <a:t>1. Oceń bezpieczeństwo własne, poszkodowanego i świadków wydarzenia.</a:t>
            </a:r>
          </a:p>
          <a:p>
            <a:pPr marL="0" indent="0" algn="ctr" fontAlgn="base">
              <a:buNone/>
            </a:pPr>
            <a:r>
              <a:rPr lang="pl-PL" sz="2400" dirty="0"/>
              <a:t>2. Sprawdź reakcję poszkodowanego na bodźce, zapytaj czy cię słyszy, jednocześnie łapiąc go za ramiona i delikatnie nimi potrząsając.</a:t>
            </a:r>
          </a:p>
          <a:p>
            <a:pPr marL="0" indent="0" algn="ctr" fontAlgn="base">
              <a:buNone/>
            </a:pPr>
            <a:r>
              <a:rPr lang="pl-PL" sz="2400" dirty="0"/>
              <a:t>3a. Jeżeli pokrzywdzony reaguje:</a:t>
            </a:r>
          </a:p>
          <a:p>
            <a:pPr marL="0" indent="0" algn="ctr" fontAlgn="base">
              <a:buNone/>
            </a:pPr>
            <a:r>
              <a:rPr lang="pl-PL" sz="2400" dirty="0"/>
              <a:t>– pozostaw go w pozycji, w której go znalazłeś, lecz upewnij się, czy zastane okoliczności otoczenia nie zagrażają jego życiu,</a:t>
            </a:r>
          </a:p>
          <a:p>
            <a:pPr marL="0" indent="0" algn="ctr" fontAlgn="base">
              <a:buNone/>
            </a:pPr>
            <a:r>
              <a:rPr lang="pl-PL" sz="2400" dirty="0"/>
              <a:t>– rozmawiaj z poszkodowanym i dbaj o jego spokój,</a:t>
            </a:r>
          </a:p>
          <a:p>
            <a:pPr marL="0" indent="0" algn="ctr" fontAlgn="base">
              <a:buNone/>
            </a:pPr>
            <a:r>
              <a:rPr lang="pl-PL" sz="2400" dirty="0"/>
              <a:t>– zrób rozeznanie w kwestii jego stanu zdrowia i chorób,</a:t>
            </a:r>
          </a:p>
          <a:p>
            <a:pPr marL="0" indent="0" algn="ctr" fontAlgn="base">
              <a:buNone/>
            </a:pPr>
            <a:r>
              <a:rPr lang="pl-PL" sz="2400" dirty="0"/>
              <a:t>– jeśli uznasz, że życie osoby jest w niebezpieczeństwie, zadzwoń po pomoc (999 lub 112).</a:t>
            </a:r>
          </a:p>
          <a:p>
            <a:pPr marL="0" indent="0" algn="ctr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218481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E65CDE2-194C-4A17-9E3C-017E8A897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5D8DBF1-2166-48E2-8907-4E3721BEC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57" y="0"/>
            <a:ext cx="10410524" cy="914400"/>
          </a:xfrm>
        </p:spPr>
        <p:txBody>
          <a:bodyPr>
            <a:normAutofit/>
          </a:bodyPr>
          <a:lstStyle/>
          <a:p>
            <a:r>
              <a:rPr lang="pl-PL" sz="4100" dirty="0">
                <a:solidFill>
                  <a:srgbClr val="FFFFFF"/>
                </a:solidFill>
              </a:rPr>
              <a:t>RKO u osoby dorosłej, która jest nieprzytomna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2AE495E-2AAF-4BC1-87A5-331009D8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6FE92D-9835-4921-87A7-F77761455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775" y="1072458"/>
            <a:ext cx="11167403" cy="6040647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pl-PL" sz="2000">
                <a:solidFill>
                  <a:srgbClr val="FFFFFF"/>
                </a:solidFill>
              </a:rPr>
              <a:t>3b. Jeżeli pokrzywdzony nie reaguje, przystąp do kolejnych kroków.</a:t>
            </a:r>
          </a:p>
          <a:p>
            <a:pPr marL="0" indent="0" fontAlgn="base">
              <a:buNone/>
            </a:pPr>
            <a:r>
              <a:rPr lang="pl-PL" sz="2000">
                <a:solidFill>
                  <a:srgbClr val="FFFFFF"/>
                </a:solidFill>
              </a:rPr>
              <a:t>4. Głośno wołaj o pomoc, jednocześnie nie opuszczając pokrzywdzonego – być może ktoś w pobliżu będzie w stanie pomóc.</a:t>
            </a:r>
          </a:p>
          <a:p>
            <a:pPr marL="0" indent="0" fontAlgn="base">
              <a:buNone/>
            </a:pPr>
            <a:r>
              <a:rPr lang="pl-PL" sz="2000">
                <a:solidFill>
                  <a:srgbClr val="FFFFFF"/>
                </a:solidFill>
              </a:rPr>
              <a:t>5. Odwróć pacjenta na plecy, udrożnij jego drogi oddechowe, oceń oddech; odchyl głowę poszkodowanego i unieś żuchwę.</a:t>
            </a:r>
          </a:p>
          <a:p>
            <a:pPr marL="0" indent="0" fontAlgn="base">
              <a:buNone/>
            </a:pPr>
            <a:r>
              <a:rPr lang="pl-PL" sz="2000">
                <a:solidFill>
                  <a:srgbClr val="FFFFFF"/>
                </a:solidFill>
              </a:rPr>
              <a:t>6a. W przypadku prawidłowego oddechu ułóż w bezpiecznej pozycji poszkodowanego, wezwij pomoc (999 lub 112) i do jej przybycia monitoruj oddech.</a:t>
            </a:r>
          </a:p>
          <a:p>
            <a:pPr marL="0" indent="0" fontAlgn="base">
              <a:buNone/>
            </a:pPr>
            <a:r>
              <a:rPr lang="pl-PL" sz="2000">
                <a:solidFill>
                  <a:srgbClr val="FFFFFF"/>
                </a:solidFill>
              </a:rPr>
              <a:t>6b. Gdy oddech jest nieprawidłowy, przystąp do kolejnego kroku.</a:t>
            </a:r>
          </a:p>
          <a:p>
            <a:pPr marL="0" indent="0" fontAlgn="base">
              <a:buNone/>
            </a:pPr>
            <a:r>
              <a:rPr lang="pl-PL" sz="2000">
                <a:solidFill>
                  <a:srgbClr val="FFFFFF"/>
                </a:solidFill>
              </a:rPr>
              <a:t>7. Zacznij uciskanie klatki piersiowej. Na jej środku ułóż nadgarstek jednej ręki, przyłóż drugą dłoń, jednocześnie splatając palce obu rąk. Pochylając się nad poszkodowanym, wyprostuj ręce, blokując je w łokciach. Uciski powinny mieć szybkość ok. 100-120 w ciągu minuty, na głębokość ok. 5-6 cm. Gdy wykonasz 30 ucisków, przejdź do kolejnego punktu.</a:t>
            </a:r>
          </a:p>
          <a:p>
            <a:pPr marL="0" indent="0" fontAlgn="base">
              <a:buNone/>
            </a:pPr>
            <a:r>
              <a:rPr lang="pl-PL" sz="2000">
                <a:solidFill>
                  <a:srgbClr val="FFFFFF"/>
                </a:solidFill>
              </a:rPr>
              <a:t>8. Zastosuj oddechy ratownicze. Głowę poszkodowanego odchyl do tyłu, połóż dłoń na jego czole i zatkaj mu nos. Drugą dłonią, trzymając brodę w górze, trzymaj również otwarte usta. Następnie wykonaj wydech do jego ust (ok. 1 sekundy). Gdy powietrze wydostanie się z płuc pacjenta, wykonaj następny wydech.</a:t>
            </a:r>
          </a:p>
          <a:p>
            <a:pPr marL="0" indent="0" fontAlgn="base">
              <a:buNone/>
            </a:pPr>
            <a:r>
              <a:rPr lang="pl-PL" sz="2000">
                <a:solidFill>
                  <a:srgbClr val="FFFFFF"/>
                </a:solidFill>
              </a:rPr>
              <a:t>9. Sekwencję</a:t>
            </a:r>
            <a:r>
              <a:rPr lang="pl-PL" sz="2000" b="1">
                <a:solidFill>
                  <a:srgbClr val="FFFFFF"/>
                </a:solidFill>
              </a:rPr>
              <a:t> 30 ucisków – 2 wydechy</a:t>
            </a:r>
            <a:r>
              <a:rPr lang="pl-PL" sz="2000">
                <a:solidFill>
                  <a:srgbClr val="FFFFFF"/>
                </a:solidFill>
              </a:rPr>
              <a:t> powtarzaj do przyjazdu pogotowia.</a:t>
            </a:r>
          </a:p>
          <a:p>
            <a:pPr marL="0" indent="0">
              <a:buNone/>
            </a:pPr>
            <a:endParaRPr lang="pl-PL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95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63C0B068-63E4-4EBD-A27A-1248324FA343}"/>
              </a:ext>
            </a:extLst>
          </p:cNvPr>
          <p:cNvSpPr txBox="1">
            <a:spLocks/>
          </p:cNvSpPr>
          <p:nvPr/>
        </p:nvSpPr>
        <p:spPr>
          <a:xfrm>
            <a:off x="5842074" y="479769"/>
            <a:ext cx="57349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RKO u </a:t>
            </a:r>
            <a:r>
              <a:rPr lang="en-US" dirty="0" err="1"/>
              <a:t>dzieci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niemowląt</a:t>
            </a:r>
            <a:endParaRPr lang="en-US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B398037-EC49-4091-B47C-7379196618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" r="-2" b="-2"/>
          <a:stretch/>
        </p:blipFill>
        <p:spPr bwMode="auto"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C1B46B-C028-4B90-BDB3-78551E005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383058"/>
            <a:ext cx="5734928" cy="39951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/>
              <a:t>1. </a:t>
            </a:r>
            <a:r>
              <a:rPr lang="en-US" sz="2400" dirty="0" err="1"/>
              <a:t>Oceń</a:t>
            </a:r>
            <a:r>
              <a:rPr lang="en-US" sz="2400" dirty="0"/>
              <a:t> </a:t>
            </a:r>
            <a:r>
              <a:rPr lang="en-US" sz="2400" dirty="0" err="1"/>
              <a:t>bezpieczeństwo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2. </a:t>
            </a:r>
            <a:r>
              <a:rPr lang="en-US" sz="2400" dirty="0" err="1"/>
              <a:t>Nie</a:t>
            </a:r>
            <a:r>
              <a:rPr lang="en-US" sz="2400" dirty="0"/>
              <a:t> </a:t>
            </a:r>
            <a:r>
              <a:rPr lang="en-US" sz="2400" dirty="0" err="1"/>
              <a:t>panikuj</a:t>
            </a:r>
            <a:r>
              <a:rPr lang="en-US" sz="2400" dirty="0"/>
              <a:t>, </a:t>
            </a:r>
            <a:r>
              <a:rPr lang="en-US" sz="2400" dirty="0" err="1"/>
              <a:t>postaraj</a:t>
            </a:r>
            <a:r>
              <a:rPr lang="en-US" sz="2400" dirty="0"/>
              <a:t> </a:t>
            </a:r>
            <a:r>
              <a:rPr lang="en-US" sz="2400" dirty="0" err="1"/>
              <a:t>się</a:t>
            </a:r>
            <a:r>
              <a:rPr lang="en-US" sz="2400" dirty="0"/>
              <a:t> </a:t>
            </a:r>
            <a:r>
              <a:rPr lang="en-US" sz="2400" dirty="0" err="1"/>
              <a:t>zachować</a:t>
            </a:r>
            <a:r>
              <a:rPr lang="en-US" sz="2400" dirty="0"/>
              <a:t> </a:t>
            </a:r>
            <a:r>
              <a:rPr lang="en-US" sz="2400" dirty="0" err="1"/>
              <a:t>spokój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3. </a:t>
            </a:r>
            <a:r>
              <a:rPr lang="en-US" sz="2400" dirty="0" err="1"/>
              <a:t>Sprawdź</a:t>
            </a:r>
            <a:r>
              <a:rPr lang="en-US" sz="2400" dirty="0"/>
              <a:t> </a:t>
            </a:r>
            <a:r>
              <a:rPr lang="en-US" sz="2400" dirty="0" err="1"/>
              <a:t>czy</a:t>
            </a:r>
            <a:r>
              <a:rPr lang="en-US" sz="2400" dirty="0"/>
              <a:t> </a:t>
            </a:r>
            <a:r>
              <a:rPr lang="en-US" sz="2400" dirty="0" err="1"/>
              <a:t>dziecko</a:t>
            </a:r>
            <a:r>
              <a:rPr lang="en-US" sz="2400" dirty="0"/>
              <a:t> </a:t>
            </a:r>
            <a:r>
              <a:rPr lang="en-US" sz="2400" dirty="0" err="1"/>
              <a:t>reaguje</a:t>
            </a:r>
            <a:r>
              <a:rPr lang="en-US" sz="2400" dirty="0"/>
              <a:t>, </a:t>
            </a:r>
            <a:r>
              <a:rPr lang="en-US" sz="2400" dirty="0" err="1"/>
              <a:t>głośno</a:t>
            </a:r>
            <a:r>
              <a:rPr lang="en-US" sz="2400" dirty="0"/>
              <a:t> </a:t>
            </a:r>
            <a:r>
              <a:rPr lang="en-US" sz="2400" dirty="0" err="1"/>
              <a:t>spytaj</a:t>
            </a:r>
            <a:r>
              <a:rPr lang="en-US" sz="2400" dirty="0"/>
              <a:t> „</a:t>
            </a:r>
            <a:r>
              <a:rPr lang="en-US" sz="2400" dirty="0" err="1"/>
              <a:t>czy</a:t>
            </a:r>
            <a:r>
              <a:rPr lang="en-US" sz="2400" dirty="0"/>
              <a:t> </a:t>
            </a:r>
            <a:r>
              <a:rPr lang="en-US" sz="2400" dirty="0" err="1"/>
              <a:t>mnie</a:t>
            </a:r>
            <a:r>
              <a:rPr lang="en-US" sz="2400" dirty="0"/>
              <a:t> </a:t>
            </a:r>
            <a:r>
              <a:rPr lang="en-US" sz="2400" dirty="0" err="1"/>
              <a:t>słyszysz</a:t>
            </a:r>
            <a:r>
              <a:rPr lang="en-US" sz="2400" dirty="0"/>
              <a:t>, </a:t>
            </a:r>
            <a:r>
              <a:rPr lang="en-US" sz="2400" dirty="0" err="1"/>
              <a:t>otwórz</a:t>
            </a:r>
            <a:r>
              <a:rPr lang="en-US" sz="2400" dirty="0"/>
              <a:t> </a:t>
            </a:r>
            <a:r>
              <a:rPr lang="en-US" sz="2400" dirty="0" err="1"/>
              <a:t>oczy</a:t>
            </a:r>
            <a:r>
              <a:rPr lang="en-US" sz="2400" dirty="0"/>
              <a:t>” </a:t>
            </a:r>
            <a:r>
              <a:rPr lang="en-US" sz="2400" dirty="0" err="1"/>
              <a:t>potrząsając</a:t>
            </a:r>
            <a:r>
              <a:rPr lang="en-US" sz="2400" dirty="0"/>
              <a:t> za </a:t>
            </a:r>
            <a:r>
              <a:rPr lang="en-US" sz="2400" dirty="0" err="1"/>
              <a:t>ramiona</a:t>
            </a:r>
            <a:r>
              <a:rPr lang="en-US" sz="2400" dirty="0"/>
              <a:t>. </a:t>
            </a:r>
            <a:r>
              <a:rPr lang="en-US" sz="2400" dirty="0" err="1"/>
              <a:t>Niemowlęta</a:t>
            </a:r>
            <a:r>
              <a:rPr lang="en-US" sz="2400" dirty="0"/>
              <a:t> </a:t>
            </a:r>
            <a:r>
              <a:rPr lang="en-US" sz="2400" dirty="0" err="1"/>
              <a:t>należy</a:t>
            </a:r>
            <a:r>
              <a:rPr lang="en-US" sz="2400" dirty="0"/>
              <a:t> </a:t>
            </a:r>
            <a:r>
              <a:rPr lang="en-US" sz="2400" dirty="0" err="1"/>
              <a:t>oceniając</a:t>
            </a:r>
            <a:r>
              <a:rPr lang="en-US" sz="2400" dirty="0"/>
              <a:t> </a:t>
            </a:r>
            <a:r>
              <a:rPr lang="en-US" sz="2400" dirty="0" err="1"/>
              <a:t>reakcję</a:t>
            </a:r>
            <a:r>
              <a:rPr lang="en-US" sz="2400" dirty="0"/>
              <a:t> </a:t>
            </a:r>
            <a:r>
              <a:rPr lang="en-US" sz="2400" dirty="0" err="1"/>
              <a:t>pukać</a:t>
            </a:r>
            <a:r>
              <a:rPr lang="en-US" sz="2400" dirty="0"/>
              <a:t> w </a:t>
            </a:r>
            <a:r>
              <a:rPr lang="en-US" sz="2400" dirty="0" err="1"/>
              <a:t>podeszwę</a:t>
            </a:r>
            <a:r>
              <a:rPr lang="en-US" sz="2400" dirty="0"/>
              <a:t> </a:t>
            </a:r>
            <a:r>
              <a:rPr lang="en-US" sz="2400" dirty="0" err="1"/>
              <a:t>stóp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4. </a:t>
            </a:r>
            <a:r>
              <a:rPr lang="en-US" sz="2400" dirty="0" err="1"/>
              <a:t>Szybko</a:t>
            </a:r>
            <a:r>
              <a:rPr lang="en-US" sz="2400" dirty="0"/>
              <a:t> </a:t>
            </a:r>
            <a:r>
              <a:rPr lang="en-US" sz="2400" dirty="0" err="1"/>
              <a:t>oceń</a:t>
            </a:r>
            <a:r>
              <a:rPr lang="en-US" sz="2400" dirty="0"/>
              <a:t>, </a:t>
            </a:r>
            <a:r>
              <a:rPr lang="en-US" sz="2400" dirty="0" err="1"/>
              <a:t>czy</a:t>
            </a:r>
            <a:r>
              <a:rPr lang="en-US" sz="2400" dirty="0"/>
              <a:t> </a:t>
            </a:r>
            <a:r>
              <a:rPr lang="en-US" sz="2400" dirty="0" err="1"/>
              <a:t>dziecko</a:t>
            </a:r>
            <a:r>
              <a:rPr lang="en-US" sz="2400" dirty="0"/>
              <a:t> ma </a:t>
            </a:r>
            <a:r>
              <a:rPr lang="en-US" sz="2400" dirty="0" err="1"/>
              <a:t>jakieś</a:t>
            </a:r>
            <a:r>
              <a:rPr lang="en-US" sz="2400" dirty="0"/>
              <a:t> </a:t>
            </a:r>
            <a:r>
              <a:rPr lang="en-US" sz="2400" dirty="0" err="1"/>
              <a:t>widoczne</a:t>
            </a:r>
            <a:r>
              <a:rPr lang="en-US" sz="2400" dirty="0"/>
              <a:t> </a:t>
            </a:r>
            <a:r>
              <a:rPr lang="en-US" sz="2400" dirty="0" err="1"/>
              <a:t>obrażenia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9221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63C0B068-63E4-4EBD-A27A-1248324FA343}"/>
              </a:ext>
            </a:extLst>
          </p:cNvPr>
          <p:cNvSpPr txBox="1">
            <a:spLocks/>
          </p:cNvSpPr>
          <p:nvPr/>
        </p:nvSpPr>
        <p:spPr>
          <a:xfrm>
            <a:off x="396978" y="339091"/>
            <a:ext cx="58209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RKO u </a:t>
            </a:r>
            <a:r>
              <a:rPr lang="en-US" dirty="0" err="1"/>
              <a:t>dzieci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niemowląt</a:t>
            </a:r>
            <a:endParaRPr lang="en-US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C0936F3C-C829-4ED8-9605-D60D5ABE1D92}"/>
              </a:ext>
            </a:extLst>
          </p:cNvPr>
          <p:cNvSpPr txBox="1">
            <a:spLocks/>
          </p:cNvSpPr>
          <p:nvPr/>
        </p:nvSpPr>
        <p:spPr>
          <a:xfrm>
            <a:off x="251792" y="1547346"/>
            <a:ext cx="6109251" cy="38539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5. </a:t>
            </a:r>
            <a:r>
              <a:rPr lang="en-US" sz="2400" dirty="0" err="1"/>
              <a:t>Sprawdź</a:t>
            </a:r>
            <a:r>
              <a:rPr lang="en-US" sz="2400" dirty="0"/>
              <a:t> </a:t>
            </a:r>
            <a:r>
              <a:rPr lang="en-US" sz="2400" dirty="0" err="1"/>
              <a:t>czy</a:t>
            </a:r>
            <a:r>
              <a:rPr lang="en-US" sz="2400" dirty="0"/>
              <a:t> </a:t>
            </a:r>
            <a:r>
              <a:rPr lang="en-US" sz="2400" dirty="0" err="1"/>
              <a:t>klatka</a:t>
            </a:r>
            <a:r>
              <a:rPr lang="en-US" sz="2400" dirty="0"/>
              <a:t> </a:t>
            </a:r>
            <a:r>
              <a:rPr lang="en-US" sz="2400" dirty="0" err="1"/>
              <a:t>piersiowa</a:t>
            </a:r>
            <a:r>
              <a:rPr lang="en-US" sz="2400" dirty="0"/>
              <a:t> </a:t>
            </a:r>
            <a:r>
              <a:rPr lang="en-US" sz="2400" dirty="0" err="1"/>
              <a:t>poszkodowanego</a:t>
            </a:r>
            <a:r>
              <a:rPr lang="en-US" sz="2400" dirty="0"/>
              <a:t> </a:t>
            </a:r>
            <a:r>
              <a:rPr lang="en-US" sz="2400" dirty="0" err="1"/>
              <a:t>się</a:t>
            </a:r>
            <a:r>
              <a:rPr lang="en-US" sz="2400" dirty="0"/>
              <a:t> </a:t>
            </a:r>
            <a:r>
              <a:rPr lang="en-US" sz="2400" dirty="0" err="1"/>
              <a:t>unosi</a:t>
            </a:r>
            <a:r>
              <a:rPr lang="en-US" sz="2400" dirty="0"/>
              <a:t>. </a:t>
            </a:r>
            <a:r>
              <a:rPr lang="en-US" sz="2400" dirty="0" err="1"/>
              <a:t>Brak</a:t>
            </a:r>
            <a:r>
              <a:rPr lang="en-US" sz="2400" dirty="0"/>
              <a:t> </a:t>
            </a:r>
            <a:r>
              <a:rPr lang="en-US" sz="2400" dirty="0" err="1"/>
              <a:t>oddechu</a:t>
            </a:r>
            <a:r>
              <a:rPr lang="en-US" sz="2400" dirty="0"/>
              <a:t> </a:t>
            </a:r>
            <a:r>
              <a:rPr lang="en-US" sz="2400" dirty="0" err="1"/>
              <a:t>lub</a:t>
            </a:r>
            <a:r>
              <a:rPr lang="en-US" sz="2400" dirty="0"/>
              <a:t>                                                                    </a:t>
            </a:r>
            <a:r>
              <a:rPr lang="en-US" sz="2400" dirty="0" err="1"/>
              <a:t>oddech</a:t>
            </a:r>
            <a:r>
              <a:rPr lang="en-US" sz="2400" dirty="0"/>
              <a:t> </a:t>
            </a:r>
            <a:r>
              <a:rPr lang="en-US" sz="2400" dirty="0" err="1"/>
              <a:t>nieprawidłowy</a:t>
            </a:r>
            <a:r>
              <a:rPr lang="en-US" sz="2400" dirty="0"/>
              <a:t> – </a:t>
            </a:r>
            <a:r>
              <a:rPr lang="en-US" sz="2400" dirty="0" err="1"/>
              <a:t>natychmiast</a:t>
            </a:r>
            <a:r>
              <a:rPr lang="en-US" sz="2400" dirty="0"/>
              <a:t> </a:t>
            </a:r>
            <a:r>
              <a:rPr lang="en-US" sz="2400" dirty="0" err="1"/>
              <a:t>rozpocznij</a:t>
            </a:r>
            <a:r>
              <a:rPr lang="en-US" sz="2400" dirty="0"/>
              <a:t> </a:t>
            </a:r>
            <a:r>
              <a:rPr lang="en-US" sz="2400" dirty="0" err="1"/>
              <a:t>uciskanie</a:t>
            </a:r>
            <a:r>
              <a:rPr lang="en-US" sz="2400" dirty="0"/>
              <a:t> </a:t>
            </a:r>
            <a:r>
              <a:rPr lang="en-US" sz="2400" dirty="0" err="1"/>
              <a:t>klatki</a:t>
            </a:r>
            <a:r>
              <a:rPr lang="en-US" sz="2400" dirty="0"/>
              <a:t> </a:t>
            </a:r>
            <a:r>
              <a:rPr lang="en-US" sz="2400" dirty="0" err="1"/>
              <a:t>piersiowej</a:t>
            </a:r>
            <a:r>
              <a:rPr lang="en-US" sz="2400" dirty="0"/>
              <a:t> – 30 </a:t>
            </a:r>
            <a:r>
              <a:rPr lang="en-US" sz="2400" dirty="0" err="1"/>
              <a:t>uciśnięć</a:t>
            </a:r>
            <a:endParaRPr lang="en-US" sz="2400" dirty="0"/>
          </a:p>
          <a:p>
            <a:pPr lvl="1"/>
            <a:r>
              <a:rPr lang="en-US" dirty="0" err="1"/>
              <a:t>Niemowlęta</a:t>
            </a:r>
            <a:r>
              <a:rPr lang="en-US" dirty="0"/>
              <a:t> – </a:t>
            </a:r>
            <a:r>
              <a:rPr lang="en-US" dirty="0" err="1"/>
              <a:t>miejsce</a:t>
            </a:r>
            <a:r>
              <a:rPr lang="en-US" dirty="0"/>
              <a:t> </a:t>
            </a:r>
            <a:r>
              <a:rPr lang="en-US" dirty="0" err="1"/>
              <a:t>ucisku</a:t>
            </a:r>
            <a:r>
              <a:rPr lang="en-US" dirty="0"/>
              <a:t> </a:t>
            </a:r>
            <a:r>
              <a:rPr lang="en-US" dirty="0" err="1"/>
              <a:t>tuż</a:t>
            </a:r>
            <a:r>
              <a:rPr lang="en-US" dirty="0"/>
              <a:t> </a:t>
            </a:r>
            <a:r>
              <a:rPr lang="en-US" dirty="0" err="1"/>
              <a:t>poniżej</a:t>
            </a:r>
            <a:r>
              <a:rPr lang="en-US" dirty="0"/>
              <a:t> </a:t>
            </a:r>
            <a:r>
              <a:rPr lang="en-US" dirty="0" err="1"/>
              <a:t>linii</a:t>
            </a:r>
            <a:r>
              <a:rPr lang="en-US" dirty="0"/>
              <a:t> </a:t>
            </a:r>
            <a:r>
              <a:rPr lang="en-US" dirty="0" err="1"/>
              <a:t>sutkowej</a:t>
            </a:r>
            <a:r>
              <a:rPr lang="en-US" dirty="0"/>
              <a:t>, 2 </a:t>
            </a:r>
            <a:r>
              <a:rPr lang="en-US" dirty="0" err="1"/>
              <a:t>palcami</a:t>
            </a:r>
            <a:r>
              <a:rPr lang="en-US" dirty="0"/>
              <a:t> </a:t>
            </a:r>
            <a:r>
              <a:rPr lang="en-US" dirty="0" err="1"/>
              <a:t>prostopadle</a:t>
            </a:r>
            <a:r>
              <a:rPr lang="en-US" dirty="0"/>
              <a:t> do </a:t>
            </a:r>
            <a:r>
              <a:rPr lang="en-US" dirty="0" err="1"/>
              <a:t>klatki</a:t>
            </a:r>
            <a:r>
              <a:rPr lang="en-US" dirty="0"/>
              <a:t> </a:t>
            </a:r>
            <a:r>
              <a:rPr lang="en-US" dirty="0" err="1"/>
              <a:t>piersiowej</a:t>
            </a:r>
            <a:endParaRPr lang="en-US" dirty="0"/>
          </a:p>
          <a:p>
            <a:pPr lvl="1"/>
            <a:r>
              <a:rPr lang="en-US" dirty="0" err="1"/>
              <a:t>Starsze</a:t>
            </a:r>
            <a:r>
              <a:rPr lang="en-US" dirty="0"/>
              <a:t> </a:t>
            </a:r>
            <a:r>
              <a:rPr lang="en-US" dirty="0" err="1"/>
              <a:t>dzieci</a:t>
            </a:r>
            <a:r>
              <a:rPr lang="en-US" dirty="0"/>
              <a:t> – </a:t>
            </a:r>
            <a:r>
              <a:rPr lang="en-US" dirty="0" err="1"/>
              <a:t>miejsce</a:t>
            </a:r>
            <a:r>
              <a:rPr lang="en-US" dirty="0"/>
              <a:t> </a:t>
            </a:r>
            <a:r>
              <a:rPr lang="en-US" dirty="0" err="1"/>
              <a:t>ucisku</a:t>
            </a:r>
            <a:r>
              <a:rPr lang="en-US" dirty="0"/>
              <a:t> </a:t>
            </a:r>
            <a:r>
              <a:rPr lang="en-US" dirty="0" err="1"/>
              <a:t>środek</a:t>
            </a:r>
            <a:r>
              <a:rPr lang="en-US" dirty="0"/>
              <a:t> </a:t>
            </a:r>
            <a:r>
              <a:rPr lang="en-US" dirty="0" err="1"/>
              <a:t>klatki</a:t>
            </a:r>
            <a:r>
              <a:rPr lang="en-US" dirty="0"/>
              <a:t> </a:t>
            </a:r>
            <a:r>
              <a:rPr lang="en-US" dirty="0" err="1"/>
              <a:t>piersiowej</a:t>
            </a:r>
            <a:r>
              <a:rPr lang="en-US" dirty="0"/>
              <a:t>, </a:t>
            </a:r>
            <a:r>
              <a:rPr lang="en-US" dirty="0" err="1"/>
              <a:t>uciskaj</a:t>
            </a:r>
            <a:r>
              <a:rPr lang="en-US" dirty="0"/>
              <a:t> </a:t>
            </a:r>
            <a:r>
              <a:rPr lang="en-US" dirty="0" err="1"/>
              <a:t>jedną</a:t>
            </a:r>
            <a:r>
              <a:rPr lang="en-US" dirty="0"/>
              <a:t> </a:t>
            </a:r>
            <a:r>
              <a:rPr lang="en-US" dirty="0" err="1"/>
              <a:t>lub</a:t>
            </a:r>
            <a:r>
              <a:rPr lang="en-US" dirty="0"/>
              <a:t> </a:t>
            </a:r>
            <a:r>
              <a:rPr lang="en-US" dirty="0" err="1"/>
              <a:t>dwoma</a:t>
            </a:r>
            <a:r>
              <a:rPr lang="en-US" dirty="0"/>
              <a:t> </a:t>
            </a:r>
            <a:r>
              <a:rPr lang="en-US" dirty="0" err="1"/>
              <a:t>rękami</a:t>
            </a:r>
            <a:endParaRPr lang="en-US" dirty="0"/>
          </a:p>
          <a:p>
            <a:pPr marL="228600" lvl="1" indent="0">
              <a:buNone/>
            </a:pPr>
            <a:endParaRPr lang="pl-PL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ED5E7D1C-EDD9-416D-B2EC-8362FA340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" r="-2" b="-2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91A1B429-03E7-41B4-8597-CEC4EAFC9769}"/>
              </a:ext>
            </a:extLst>
          </p:cNvPr>
          <p:cNvSpPr txBox="1">
            <a:spLocks/>
          </p:cNvSpPr>
          <p:nvPr/>
        </p:nvSpPr>
        <p:spPr>
          <a:xfrm>
            <a:off x="0" y="5589841"/>
            <a:ext cx="12039598" cy="12681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 algn="ctr">
              <a:buNone/>
            </a:pPr>
            <a:endParaRPr lang="pl-PL" sz="2200" dirty="0"/>
          </a:p>
          <a:p>
            <a:pPr marL="228600" lvl="1" indent="0" algn="ctr">
              <a:buNone/>
            </a:pPr>
            <a:r>
              <a:rPr lang="en-US" sz="2200" dirty="0" err="1"/>
              <a:t>Głębokość</a:t>
            </a:r>
            <a:r>
              <a:rPr lang="en-US" sz="2200" dirty="0"/>
              <a:t> – co </a:t>
            </a:r>
            <a:r>
              <a:rPr lang="en-US" sz="2200" dirty="0" err="1"/>
              <a:t>najmniej</a:t>
            </a:r>
            <a:r>
              <a:rPr lang="en-US" sz="2200" dirty="0"/>
              <a:t> 1/3 </a:t>
            </a:r>
            <a:r>
              <a:rPr lang="en-US" sz="2200" dirty="0" err="1"/>
              <a:t>głębokości</a:t>
            </a:r>
            <a:r>
              <a:rPr lang="en-US" sz="2200" dirty="0"/>
              <a:t> </a:t>
            </a:r>
            <a:r>
              <a:rPr lang="en-US" sz="2200" dirty="0" err="1"/>
              <a:t>klatki</a:t>
            </a:r>
            <a:r>
              <a:rPr lang="en-US" sz="2200" dirty="0"/>
              <a:t> </a:t>
            </a:r>
            <a:r>
              <a:rPr lang="en-US" sz="2200" dirty="0" err="1"/>
              <a:t>piersiowej</a:t>
            </a:r>
            <a:r>
              <a:rPr lang="pl-PL" sz="2200" dirty="0"/>
              <a:t> </a:t>
            </a:r>
            <a:r>
              <a:rPr lang="en-US" sz="2200" dirty="0"/>
              <a:t>(</a:t>
            </a:r>
            <a:r>
              <a:rPr lang="en-US" sz="2200" dirty="0" err="1"/>
              <a:t>niemowlęta</a:t>
            </a:r>
            <a:r>
              <a:rPr lang="en-US" sz="2200" dirty="0"/>
              <a:t> ok 4 cm, </a:t>
            </a:r>
            <a:r>
              <a:rPr lang="en-US" sz="2200" dirty="0" err="1"/>
              <a:t>dzieci</a:t>
            </a:r>
            <a:r>
              <a:rPr lang="en-US" sz="2200" dirty="0"/>
              <a:t> </a:t>
            </a:r>
            <a:r>
              <a:rPr lang="en-US" sz="2200" dirty="0" err="1"/>
              <a:t>starsze</a:t>
            </a:r>
            <a:r>
              <a:rPr lang="en-US" sz="2200" dirty="0"/>
              <a:t> ok 5 cm)</a:t>
            </a:r>
            <a:br>
              <a:rPr lang="en-US" sz="2200" dirty="0"/>
            </a:br>
            <a:r>
              <a:rPr lang="en-US" sz="2200" dirty="0"/>
              <a:t>Tempo 100-120/min</a:t>
            </a:r>
            <a:r>
              <a:rPr lang="pl-PL" sz="2200" dirty="0"/>
              <a:t>                 </a:t>
            </a:r>
            <a:r>
              <a:rPr lang="en-US" sz="2200" dirty="0" err="1"/>
              <a:t>Uciskaj</a:t>
            </a:r>
            <a:r>
              <a:rPr lang="en-US" sz="2200" dirty="0"/>
              <a:t> </a:t>
            </a:r>
            <a:r>
              <a:rPr lang="en-US" sz="2200" dirty="0" err="1"/>
              <a:t>mocno</a:t>
            </a:r>
            <a:r>
              <a:rPr lang="en-US" sz="2200" dirty="0"/>
              <a:t>, </a:t>
            </a:r>
            <a:r>
              <a:rPr lang="en-US" sz="2200" dirty="0" err="1"/>
              <a:t>szybko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 </a:t>
            </a:r>
            <a:r>
              <a:rPr lang="en-US" sz="2200" dirty="0" err="1"/>
              <a:t>głęboko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85606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>
            <a:extLst>
              <a:ext uri="{FF2B5EF4-FFF2-40B4-BE49-F238E27FC236}">
                <a16:creationId xmlns:a16="http://schemas.microsoft.com/office/drawing/2014/main" id="{E3143054-330C-41C7-AA74-994A2BC8C9A3}"/>
              </a:ext>
            </a:extLst>
          </p:cNvPr>
          <p:cNvSpPr txBox="1">
            <a:spLocks/>
          </p:cNvSpPr>
          <p:nvPr/>
        </p:nvSpPr>
        <p:spPr>
          <a:xfrm>
            <a:off x="5511459" y="658029"/>
            <a:ext cx="6387102" cy="772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RKO u </a:t>
            </a:r>
            <a:r>
              <a:rPr lang="en-US" dirty="0" err="1"/>
              <a:t>dzieci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niemowląt</a:t>
            </a:r>
            <a:endParaRPr lang="en-US" dirty="0"/>
          </a:p>
        </p:txBody>
      </p:sp>
      <p:sp>
        <p:nvSpPr>
          <p:cNvPr id="5132" name="Freeform: Shape 78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3" name="Freeform: Shape 80">
            <a:extLst>
              <a:ext uri="{FF2B5EF4-FFF2-40B4-BE49-F238E27FC236}">
                <a16:creationId xmlns:a16="http://schemas.microsoft.com/office/drawing/2014/main" id="{46EA0402-5843-4D53-BF9C-BE7205812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"/>
            <a:ext cx="4502173" cy="344821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91B43EC4-7D6F-44CA-82DD-103883D23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82142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2732D893-3891-4E27-BF90-FCABDC4D0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3" t="5491" r="4268" b="5496"/>
          <a:stretch/>
        </p:blipFill>
        <p:spPr bwMode="auto">
          <a:xfrm>
            <a:off x="393895" y="4534069"/>
            <a:ext cx="2283108" cy="232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37853186-2E2E-45EF-B411-5267CB37B794}"/>
              </a:ext>
            </a:extLst>
          </p:cNvPr>
          <p:cNvSpPr txBox="1">
            <a:spLocks/>
          </p:cNvSpPr>
          <p:nvPr/>
        </p:nvSpPr>
        <p:spPr>
          <a:xfrm>
            <a:off x="4839201" y="1950887"/>
            <a:ext cx="7059360" cy="4262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400" dirty="0"/>
              <a:t>6. Udrożnienie dróg oddechowych: poprzez odgięcie głowy do tyłu (jedna ręka na czoło, palce drugiej ręki pod twarde części brody - pod żuchwę)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400" dirty="0"/>
              <a:t>7. Oddechy ratownicze, używając maseczki: noworodki i niemowlęta : usta-usta/nos, starsze dzieci: usta-usta</a:t>
            </a:r>
            <a:br>
              <a:rPr lang="pl-PL" sz="2400" dirty="0"/>
            </a:br>
            <a:r>
              <a:rPr lang="pl-PL" sz="2400" dirty="0"/>
              <a:t>Wdech ok 1 s. do momentu uniesienia się klatki piersiowej.</a:t>
            </a:r>
          </a:p>
          <a:p>
            <a:pPr marL="0" indent="0">
              <a:buNone/>
            </a:pPr>
            <a:r>
              <a:rPr lang="en-US" sz="2400" dirty="0"/>
              <a:t>8. Po 2 </a:t>
            </a:r>
            <a:r>
              <a:rPr lang="en-US" sz="2400" dirty="0" err="1"/>
              <a:t>minutach</a:t>
            </a:r>
            <a:r>
              <a:rPr lang="en-US" sz="2400" dirty="0"/>
              <a:t> </a:t>
            </a:r>
            <a:r>
              <a:rPr lang="en-US" sz="2400" dirty="0" err="1"/>
              <a:t>jeśli</a:t>
            </a:r>
            <a:r>
              <a:rPr lang="en-US" sz="2400" dirty="0"/>
              <a:t> </a:t>
            </a:r>
            <a:r>
              <a:rPr lang="en-US" sz="2400" dirty="0" err="1"/>
              <a:t>jeszcze</a:t>
            </a:r>
            <a:r>
              <a:rPr lang="en-US" sz="2400" dirty="0"/>
              <a:t> </a:t>
            </a:r>
            <a:r>
              <a:rPr lang="en-US" sz="2400" dirty="0" err="1"/>
              <a:t>tego</a:t>
            </a:r>
            <a:r>
              <a:rPr lang="en-US" sz="2400" dirty="0"/>
              <a:t> </a:t>
            </a:r>
            <a:r>
              <a:rPr lang="en-US" sz="2400" dirty="0" err="1"/>
              <a:t>nie</a:t>
            </a:r>
            <a:r>
              <a:rPr lang="en-US" sz="2400" dirty="0"/>
              <a:t> </a:t>
            </a:r>
            <a:r>
              <a:rPr lang="en-US" sz="2400" dirty="0" err="1"/>
              <a:t>zrobiono</a:t>
            </a:r>
            <a:r>
              <a:rPr lang="en-US" sz="2400" dirty="0"/>
              <a:t> </a:t>
            </a:r>
            <a:r>
              <a:rPr lang="en-US" sz="2400" dirty="0" err="1"/>
              <a:t>wezwij</a:t>
            </a:r>
            <a:r>
              <a:rPr lang="en-US" sz="2400" dirty="0"/>
              <a:t> </a:t>
            </a:r>
            <a:r>
              <a:rPr lang="en-US" sz="2400" dirty="0" err="1"/>
              <a:t>pogotowie</a:t>
            </a:r>
            <a:r>
              <a:rPr lang="en-US" sz="2400" dirty="0"/>
              <a:t>. </a:t>
            </a:r>
            <a:r>
              <a:rPr lang="en-US" sz="2400" dirty="0" err="1"/>
              <a:t>Kontynuuj</a:t>
            </a:r>
            <a:r>
              <a:rPr lang="en-US" sz="2400" dirty="0"/>
              <a:t> 30 </a:t>
            </a:r>
            <a:r>
              <a:rPr lang="en-US" sz="2400" dirty="0" err="1"/>
              <a:t>uciśnięć</a:t>
            </a:r>
            <a:r>
              <a:rPr lang="en-US" sz="2400" dirty="0"/>
              <a:t>/2 </a:t>
            </a:r>
            <a:r>
              <a:rPr lang="en-US" sz="2400" dirty="0" err="1"/>
              <a:t>wdechy</a:t>
            </a:r>
            <a:r>
              <a:rPr lang="en-US" sz="2400" dirty="0"/>
              <a:t> do </a:t>
            </a:r>
            <a:r>
              <a:rPr lang="en-US" sz="2400" dirty="0" err="1"/>
              <a:t>czasu</a:t>
            </a:r>
            <a:r>
              <a:rPr lang="en-US" sz="2400" dirty="0"/>
              <a:t> </a:t>
            </a:r>
            <a:r>
              <a:rPr lang="en-US" sz="2400" dirty="0" err="1"/>
              <a:t>przyjazdu</a:t>
            </a:r>
            <a:r>
              <a:rPr lang="en-US" sz="2400" dirty="0"/>
              <a:t> </a:t>
            </a:r>
            <a:r>
              <a:rPr lang="en-US" sz="2400" dirty="0" err="1"/>
              <a:t>karetki</a:t>
            </a:r>
            <a:r>
              <a:rPr lang="en-US" sz="2400" dirty="0"/>
              <a:t>, </a:t>
            </a:r>
            <a:r>
              <a:rPr lang="en-US" sz="2400" dirty="0" err="1"/>
              <a:t>przywrócenia</a:t>
            </a:r>
            <a:r>
              <a:rPr lang="en-US" sz="2400" dirty="0"/>
              <a:t> </a:t>
            </a:r>
            <a:r>
              <a:rPr lang="en-US" sz="2400" dirty="0" err="1"/>
              <a:t>funkcji</a:t>
            </a:r>
            <a:r>
              <a:rPr lang="en-US" sz="2400" dirty="0"/>
              <a:t> </a:t>
            </a:r>
            <a:r>
              <a:rPr lang="en-US" sz="2400" dirty="0" err="1"/>
              <a:t>życiowych</a:t>
            </a:r>
            <a:r>
              <a:rPr lang="en-US" sz="2400" dirty="0"/>
              <a:t> </a:t>
            </a:r>
            <a:r>
              <a:rPr lang="en-US" sz="2400" dirty="0" err="1"/>
              <a:t>lub</a:t>
            </a:r>
            <a:r>
              <a:rPr lang="en-US" sz="2400" dirty="0"/>
              <a:t> </a:t>
            </a:r>
            <a:r>
              <a:rPr lang="en-US" sz="2400" dirty="0" err="1"/>
              <a:t>gdy</a:t>
            </a:r>
            <a:r>
              <a:rPr lang="en-US" sz="2400" dirty="0"/>
              <a:t> </a:t>
            </a:r>
            <a:r>
              <a:rPr lang="en-US" sz="2400" dirty="0" err="1"/>
              <a:t>bezpieczeństwo</a:t>
            </a:r>
            <a:r>
              <a:rPr lang="en-US" sz="2400" dirty="0"/>
              <a:t> </a:t>
            </a:r>
            <a:r>
              <a:rPr lang="en-US" sz="2400" dirty="0" err="1"/>
              <a:t>twoje</a:t>
            </a:r>
            <a:r>
              <a:rPr lang="en-US" sz="2400" dirty="0"/>
              <a:t> jest </a:t>
            </a:r>
            <a:r>
              <a:rPr lang="en-US" sz="2400" dirty="0" err="1"/>
              <a:t>zagrożone</a:t>
            </a:r>
            <a:r>
              <a:rPr lang="en-US" sz="24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2400" dirty="0"/>
          </a:p>
          <a:p>
            <a:pPr marL="0" indent="0">
              <a:buFont typeface="Arial" panose="020B0604020202020204" pitchFamily="34" charset="0"/>
              <a:buNone/>
            </a:pPr>
            <a:endParaRPr lang="pl-PL" sz="2400" dirty="0"/>
          </a:p>
        </p:txBody>
      </p:sp>
      <p:pic>
        <p:nvPicPr>
          <p:cNvPr id="5130" name="Picture 10">
            <a:extLst>
              <a:ext uri="{FF2B5EF4-FFF2-40B4-BE49-F238E27FC236}">
                <a16:creationId xmlns:a16="http://schemas.microsoft.com/office/drawing/2014/main" id="{A4DE6A6B-3E74-4222-A539-BEC467B98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" t="6089" r="5279" b="3892"/>
          <a:stretch/>
        </p:blipFill>
        <p:spPr bwMode="auto">
          <a:xfrm>
            <a:off x="584719" y="6835"/>
            <a:ext cx="2945043" cy="29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861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2DDEB1E1310F4386EC7A1D2E29C15D" ma:contentTypeVersion="8" ma:contentTypeDescription="Create a new document." ma:contentTypeScope="" ma:versionID="4d834443304aa6f5f880c1966242c023">
  <xsd:schema xmlns:xsd="http://www.w3.org/2001/XMLSchema" xmlns:xs="http://www.w3.org/2001/XMLSchema" xmlns:p="http://schemas.microsoft.com/office/2006/metadata/properties" xmlns:ns3="f99dbb88-27a7-4297-bfbc-5c78fedfb2a2" targetNamespace="http://schemas.microsoft.com/office/2006/metadata/properties" ma:root="true" ma:fieldsID="3ed8971d09098b02841e1646f31c2473" ns3:_="">
    <xsd:import namespace="f99dbb88-27a7-4297-bfbc-5c78fedfb2a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dbb88-27a7-4297-bfbc-5c78fedfb2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2504C3-3EEB-4398-8729-190CBA13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9dbb88-27a7-4297-bfbc-5c78fedfb2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F019CA-506A-42CF-8C9C-33502DE88C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BC33F0-7E5D-4AB6-9B18-D752525EC64D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f99dbb88-27a7-4297-bfbc-5c78fedfb2a2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783</Words>
  <Application>Microsoft Office PowerPoint</Application>
  <PresentationFormat>Panoramiczny</PresentationFormat>
  <Paragraphs>41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Motyw pakietu Office</vt:lpstr>
      <vt:lpstr>Resuscytacja  krążeniowo-oddechowa</vt:lpstr>
      <vt:lpstr>Co to jest RKO?</vt:lpstr>
      <vt:lpstr>Na czym polega RKO?</vt:lpstr>
      <vt:lpstr>Schemat prowadzenia resuscytacji</vt:lpstr>
      <vt:lpstr>RKO u osoby dorosłej</vt:lpstr>
      <vt:lpstr>RKO u osoby dorosłej, która jest nieprzytomna</vt:lpstr>
      <vt:lpstr>Prezentacja programu PowerPoint</vt:lpstr>
      <vt:lpstr>Prezentacja programu PowerPoint</vt:lpstr>
      <vt:lpstr>Prezentacja programu PowerPoint</vt:lpstr>
      <vt:lpstr>KONIEC  Dziękujemy           za wysłuchanie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Resuscytacja  krążeniowo-oddechowa</dc:title>
  <dc:creator>Tomasz Kozłowski</dc:creator>
  <cp:lastModifiedBy>Tomasz Kozłowski</cp:lastModifiedBy>
  <cp:revision>11</cp:revision>
  <dcterms:created xsi:type="dcterms:W3CDTF">2020-10-04T16:59:35Z</dcterms:created>
  <dcterms:modified xsi:type="dcterms:W3CDTF">2020-10-04T17:40:00Z</dcterms:modified>
</cp:coreProperties>
</file>